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gymMyc/oQDSR8lXl2Uf8XA7BAX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Purpose: To introduce handling of simple mouse and keyboard input.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the end of this tutorial, children should be able to: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Understand that programs can respond to input from various events, including from mouse buttons and keyboard keys.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Understand that events can happen multiple times within one program.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Understand that different events can run within the same program.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• Write simple programs that respond to mouse and keyboard events.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students to key vocabulary for this lesson: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GB"/>
              <a:t>Event </a:t>
            </a:r>
            <a:r>
              <a:rPr lang="en-GB"/>
              <a:t>(see next slide)</a:t>
            </a: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GB" sz="1200">
                <a:solidFill>
                  <a:schemeClr val="dk1"/>
                </a:solidFill>
              </a:rPr>
              <a:t>Input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data sent to a computer system from devices such as a keyboard, mouse, microphone, camera or physical sensor. Input devices enable information from the outside world to get into a computer – without them, we wouldn’t even be able to switch the computer on! Some are built in; others are plugged in or wirelessly connected.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i="0" lang="en-GB" sz="1200">
                <a:solidFill>
                  <a:schemeClr val="dk1"/>
                </a:solidFill>
              </a:rPr>
              <a:t>Output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data or information communicated from a computer system to the outside world via various devices.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In computing, an </a:t>
            </a:r>
            <a:r>
              <a:rPr b="1" lang="en-GB" sz="1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r>
              <a:rPr lang="en-GB" sz="1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 is an action or occurrence recogni</a:t>
            </a:r>
            <a:r>
              <a:rPr lang="en-GB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GB" sz="1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ed by software,</a:t>
            </a:r>
            <a:endParaRPr sz="12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Purpose: To introduce the use of loops in j2e code visual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 - By the end of this tutorial children should be able to: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Understand that loops can be used to repeat sections of a program.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/>
              <a:t>Create programs with simple loops.</a:t>
            </a:r>
            <a:endParaRPr/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your students to trace this code (read </a:t>
            </a:r>
            <a:r>
              <a:rPr lang="en-GB"/>
              <a:t>through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it). What can they see? Can they make a prediction </a:t>
            </a:r>
            <a:r>
              <a:rPr lang="en-GB"/>
              <a:t>about what 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code will do?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there any coding block they recognise from previous lessons/are they any new blocks?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the example. 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the children to load the example and look at the code to understand how it works.</a:t>
            </a:r>
            <a:r>
              <a:rPr b="0" i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i="1" lang="en-GB"/>
              <a:t>E</a:t>
            </a:r>
            <a:r>
              <a:rPr b="0" i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 character is waiting for a certain number of seconds before speaking).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Activities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</a:rPr>
              <a:t>Task 1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Using the template design</a:t>
            </a:r>
            <a:r>
              <a:rPr lang="en-GB"/>
              <a:t>, 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story for younger children. The children should make the program perform an action using the "</a:t>
            </a:r>
            <a:r>
              <a:rPr lang="en-GB"/>
              <a:t>w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 space key pressed" block.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working with tablets, try using "</a:t>
            </a:r>
            <a:r>
              <a:rPr lang="en-GB"/>
              <a:t>w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 this sprite clicked" as an alternative. More able children can choose their own background and characters. </a:t>
            </a:r>
            <a:r>
              <a:rPr b="0" i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(The children may need time to plan their ideas, therefore further lesson time may be required).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</a:rPr>
              <a:t>Task 2.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Get the children to add more characters and include them in their story.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and challenge</a:t>
            </a: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 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add a second background (see example) and get the background to change at an appropriate point in the story.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may experiment by making different endings to a story depending on which character is clicked. Share the stories with younger children in the school.</a:t>
            </a:r>
            <a:endParaRPr b="0" i="0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may want to remix this project into a different story, or to </a:t>
            </a:r>
            <a:r>
              <a:rPr lang="en-GB"/>
              <a:t>explain</a:t>
            </a:r>
            <a:r>
              <a:rPr lang="en-GB"/>
              <a:t> a concept here is an example using the water cycle.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https://www.j2e.com/london-grid-for-learning/bdardis/The+water+cycle/</a:t>
            </a:r>
            <a:endParaRPr/>
          </a:p>
        </p:txBody>
      </p:sp>
      <p:sp>
        <p:nvSpPr>
          <p:cNvPr id="149" name="Google Shape;14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ircuit board&#10;&#10;Description automatically generated"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custGeom>
            <a:rect b="b" l="l" r="r" t="t"/>
            <a:pathLst>
              <a:path extrusionOk="0" h="6858000" w="12191997">
                <a:moveTo>
                  <a:pt x="6631620" y="983228"/>
                </a:moveTo>
                <a:cubicBezTo>
                  <a:pt x="6631620" y="983228"/>
                  <a:pt x="6631620" y="983228"/>
                  <a:pt x="12091643" y="983228"/>
                </a:cubicBezTo>
                <a:lnTo>
                  <a:pt x="12191997" y="991151"/>
                </a:lnTo>
                <a:lnTo>
                  <a:pt x="12191997" y="6858000"/>
                </a:lnTo>
                <a:lnTo>
                  <a:pt x="3051794" y="6858000"/>
                </a:lnTo>
                <a:lnTo>
                  <a:pt x="3048485" y="6845812"/>
                </a:lnTo>
                <a:cubicBezTo>
                  <a:pt x="2999734" y="6614233"/>
                  <a:pt x="3024109" y="6346091"/>
                  <a:pt x="3121611" y="6151078"/>
                </a:cubicBezTo>
                <a:cubicBezTo>
                  <a:pt x="3121611" y="6151078"/>
                  <a:pt x="3121611" y="6151078"/>
                  <a:pt x="5851619" y="1422010"/>
                </a:cubicBezTo>
                <a:cubicBezTo>
                  <a:pt x="5997869" y="1178242"/>
                  <a:pt x="6355374" y="983228"/>
                  <a:pt x="6631620" y="983228"/>
                </a:cubicBezTo>
                <a:close/>
                <a:moveTo>
                  <a:pt x="0" y="339531"/>
                </a:moveTo>
                <a:lnTo>
                  <a:pt x="54301" y="339531"/>
                </a:lnTo>
                <a:cubicBezTo>
                  <a:pt x="1340585" y="339531"/>
                  <a:pt x="1340585" y="339531"/>
                  <a:pt x="1340585" y="339531"/>
                </a:cubicBezTo>
                <a:cubicBezTo>
                  <a:pt x="1495969" y="339531"/>
                  <a:pt x="1635814" y="422097"/>
                  <a:pt x="1713506" y="556265"/>
                </a:cubicBezTo>
                <a:cubicBezTo>
                  <a:pt x="2909965" y="2625561"/>
                  <a:pt x="2909965" y="2625561"/>
                  <a:pt x="2909965" y="2625561"/>
                </a:cubicBezTo>
                <a:cubicBezTo>
                  <a:pt x="2987657" y="2754570"/>
                  <a:pt x="2987657" y="2919700"/>
                  <a:pt x="2909965" y="3048708"/>
                </a:cubicBezTo>
                <a:cubicBezTo>
                  <a:pt x="1713506" y="5118003"/>
                  <a:pt x="1713506" y="5118003"/>
                  <a:pt x="1713506" y="5118003"/>
                </a:cubicBezTo>
                <a:cubicBezTo>
                  <a:pt x="1635814" y="5252173"/>
                  <a:pt x="1495969" y="5334737"/>
                  <a:pt x="1340585" y="5334737"/>
                </a:cubicBezTo>
                <a:cubicBezTo>
                  <a:pt x="816002" y="5334737"/>
                  <a:pt x="406171" y="5334737"/>
                  <a:pt x="85990" y="5334737"/>
                </a:cubicBezTo>
                <a:lnTo>
                  <a:pt x="0" y="5334737"/>
                </a:lnTo>
                <a:close/>
                <a:moveTo>
                  <a:pt x="2861712" y="0"/>
                </a:moveTo>
                <a:lnTo>
                  <a:pt x="5175003" y="0"/>
                </a:lnTo>
                <a:lnTo>
                  <a:pt x="5220943" y="79581"/>
                </a:lnTo>
                <a:cubicBezTo>
                  <a:pt x="5331226" y="270618"/>
                  <a:pt x="5491637" y="548491"/>
                  <a:pt x="5724962" y="952668"/>
                </a:cubicBezTo>
                <a:cubicBezTo>
                  <a:pt x="5764962" y="1023782"/>
                  <a:pt x="5764962" y="1130450"/>
                  <a:pt x="5724962" y="1201564"/>
                </a:cubicBezTo>
                <a:cubicBezTo>
                  <a:pt x="5724962" y="1201564"/>
                  <a:pt x="5724962" y="1201564"/>
                  <a:pt x="4978322" y="2494933"/>
                </a:cubicBezTo>
                <a:cubicBezTo>
                  <a:pt x="4942768" y="2561602"/>
                  <a:pt x="4844993" y="2614935"/>
                  <a:pt x="4764998" y="2614935"/>
                </a:cubicBezTo>
                <a:lnTo>
                  <a:pt x="3271717" y="2614935"/>
                </a:lnTo>
                <a:cubicBezTo>
                  <a:pt x="3196167" y="2614935"/>
                  <a:pt x="3098390" y="2561602"/>
                  <a:pt x="3058392" y="2494933"/>
                </a:cubicBezTo>
                <a:cubicBezTo>
                  <a:pt x="3058392" y="2494933"/>
                  <a:pt x="3058392" y="2494933"/>
                  <a:pt x="2311754" y="1201564"/>
                </a:cubicBezTo>
                <a:cubicBezTo>
                  <a:pt x="2276199" y="1130450"/>
                  <a:pt x="2276199" y="1023782"/>
                  <a:pt x="2311754" y="952668"/>
                </a:cubicBezTo>
                <a:cubicBezTo>
                  <a:pt x="2311754" y="952668"/>
                  <a:pt x="2311754" y="952668"/>
                  <a:pt x="2811944" y="86212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787983" y="2726257"/>
            <a:ext cx="45175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7200" u="none" cap="none" strike="noStrike">
                <a:solidFill>
                  <a:srgbClr val="0099A9"/>
                </a:solidFill>
                <a:latin typeface="Arial"/>
                <a:ea typeface="Arial"/>
                <a:cs typeface="Arial"/>
                <a:sym typeface="Arial"/>
              </a:rPr>
              <a:t>Events</a:t>
            </a:r>
            <a:r>
              <a:rPr b="0" i="0" lang="en-GB" sz="7200" u="none" cap="none" strike="noStrike">
                <a:solidFill>
                  <a:srgbClr val="0099A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200">
              <a:solidFill>
                <a:srgbClr val="0099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4435" y="2331237"/>
            <a:ext cx="2032882" cy="21955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14435" y="2331236"/>
            <a:ext cx="2032883" cy="2195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733766" y="1121207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720509" y="2591444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720509" y="3935128"/>
            <a:ext cx="1047205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5503135" y="2690336"/>
            <a:ext cx="557992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In computing, an </a:t>
            </a:r>
            <a:r>
              <a:rPr b="1" lang="en-GB" sz="24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event</a:t>
            </a:r>
            <a:r>
              <a:rPr lang="en-GB" sz="24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 is an action or occurrence recogni</a:t>
            </a:r>
            <a:r>
              <a:rPr lang="en-GB" sz="2400">
                <a:solidFill>
                  <a:srgbClr val="00C5D4"/>
                </a:solidFill>
              </a:rPr>
              <a:t>s</a:t>
            </a:r>
            <a:r>
              <a:rPr lang="en-GB" sz="2400">
                <a:solidFill>
                  <a:srgbClr val="00C5D4"/>
                </a:solidFill>
                <a:latin typeface="Arial"/>
                <a:ea typeface="Arial"/>
                <a:cs typeface="Arial"/>
                <a:sym typeface="Arial"/>
              </a:rPr>
              <a:t>ed by software,</a:t>
            </a:r>
            <a:endParaRPr sz="2400">
              <a:solidFill>
                <a:srgbClr val="00C5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14" name="Google Shape;11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53516" y="1145137"/>
            <a:ext cx="3964442" cy="428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rgbClr val="00C5D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20295" y="2789701"/>
            <a:ext cx="5288879" cy="129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72697" y="2468261"/>
            <a:ext cx="2221412" cy="194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3882" y="832757"/>
            <a:ext cx="6831926" cy="4930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0527" y="1241925"/>
            <a:ext cx="7910946" cy="437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859972" y="832757"/>
            <a:ext cx="10472056" cy="519248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368" y="6208711"/>
            <a:ext cx="1072148" cy="49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08000" y="1230754"/>
            <a:ext cx="7976025" cy="439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2020-02-18T13:02:08Z</dcterms:created>
  <dc:creator>Bradley Dardis</dc:creator>
</cp:coreProperties>
</file>